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3" r:id="rId5"/>
    <p:sldMasterId id="2147483685" r:id="rId6"/>
    <p:sldMasterId id="2147483697" r:id="rId7"/>
  </p:sldMasterIdLst>
  <p:notesMasterIdLst>
    <p:notesMasterId r:id="rId22"/>
  </p:notesMasterIdLst>
  <p:sldIdLst>
    <p:sldId id="268" r:id="rId8"/>
    <p:sldId id="382" r:id="rId9"/>
    <p:sldId id="269" r:id="rId10"/>
    <p:sldId id="270" r:id="rId11"/>
    <p:sldId id="271" r:id="rId12"/>
    <p:sldId id="272" r:id="rId13"/>
    <p:sldId id="273" r:id="rId14"/>
    <p:sldId id="264" r:id="rId15"/>
    <p:sldId id="267" r:id="rId16"/>
    <p:sldId id="376" r:id="rId17"/>
    <p:sldId id="377" r:id="rId18"/>
    <p:sldId id="260" r:id="rId19"/>
    <p:sldId id="259" r:id="rId20"/>
    <p:sldId id="28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65CD5E-096C-41E9-8491-599DDFCF8D2C}" v="6" dt="2024-01-09T10:43:47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775" autoAdjust="0"/>
  </p:normalViewPr>
  <p:slideViewPr>
    <p:cSldViewPr snapToGrid="0">
      <p:cViewPr varScale="1">
        <p:scale>
          <a:sx n="58" d="100"/>
          <a:sy n="58" d="100"/>
        </p:scale>
        <p:origin x="9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A9FFC-F2AB-4D3B-8F02-21EDDE2E7320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C042A-D14C-47FC-8362-3365A3A97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9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Use this slide if </a:t>
            </a:r>
            <a:r>
              <a:rPr lang="en-GB" err="1"/>
              <a:t>Gratnell</a:t>
            </a:r>
            <a:r>
              <a:rPr lang="en-GB"/>
              <a:t> trays were used. Ask for predictions.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C042A-D14C-47FC-8362-3365A3A97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61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FEE71-F82A-444C-D636-0826E2C36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AE3C9-9639-E68E-5BD9-0FF6645F1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C7112-487E-47C9-9488-D5092439F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Use this slide if small trays were used. Ask for predictions.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C7091-6C2A-C4F5-6E70-8851C7463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C042A-D14C-47FC-8362-3365A3A97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989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Talk about graphs – what sort of graphs have they done? Do our volunteers use them? </a:t>
            </a:r>
            <a:br>
              <a:rPr lang="en-GB" dirty="0"/>
            </a:br>
            <a:r>
              <a:rPr lang="en-GB" dirty="0"/>
              <a:t>Pupils can now collect their trays and have a look at their results!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C042A-D14C-47FC-8362-3365A3A9724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58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Even if there’s just a tiny shoot, they can count this as having germinated. Discuss how a graph can make results look a lot clearer. Students can now begin to count their seeds and draw their graphs. Volunteers to assist and possibly discuss conclusions / second graph with some if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C042A-D14C-47FC-8362-3365A3A9724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325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does this mean? ‘Conclusion’ as ‘the end’ of something, so it’s the last thing we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C042A-D14C-47FC-8362-3365A3A9724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03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Is there another way we can show our results? Look at your medium or high seeds – what do you notice (different lengths). This gives us a more accurate idea of what’s happened. NOTE we aren’t counting the length of the white root – just the green shoot.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C042A-D14C-47FC-8362-3365A3A9724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972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groups will need some help if using different concentrations – just use one beaker, soak the paper, then add more sugar etc and repeat. No need to worry about measuring quantities of sugar etc as this will be too time-consuming.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C042A-D14C-47FC-8362-3365A3A9724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811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0A81D-5423-4EB0-801E-55FFE0CD786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941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568317-B2C2-3432-2BA3-B75838383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0"/>
          <a:stretch/>
        </p:blipFill>
        <p:spPr>
          <a:xfrm>
            <a:off x="0" y="6153123"/>
            <a:ext cx="1748287" cy="70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37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459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4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74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274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0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00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12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0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075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335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246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237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93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894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537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0458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673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258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5459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04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166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037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1395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780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6919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962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652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5710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3982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9255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3824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568317-B2C2-3432-2BA3-B75838383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0"/>
          <a:stretch/>
        </p:blipFill>
        <p:spPr>
          <a:xfrm>
            <a:off x="2" y="6153125"/>
            <a:ext cx="1748287" cy="70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531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838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131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6401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86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3707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5577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7866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4648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1786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14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18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CD3BF-AA89-4241-A359-1246B3D0D399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4ED3B-E988-4317-BDC5-23F817613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47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7C954-AA41-481A-8A82-2FC4C9AE24D5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A45A-7221-4FD1-A81B-350DEBAA81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78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240FE-4A5E-415C-9D62-B45AEF6FCE5E}" type="datetimeFigureOut">
              <a:rPr lang="en-GB" smtClean="0"/>
              <a:t>10/01/2024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66A9-CA1F-4FD8-98A0-E8D8A8401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77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yBWIuWuBKI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bitesize/articles/zkm7wnb#zxnvf82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lose-up of a tray&#10;&#10;Description automatically generated">
            <a:extLst>
              <a:ext uri="{FF2B5EF4-FFF2-40B4-BE49-F238E27FC236}">
                <a16:creationId xmlns:a16="http://schemas.microsoft.com/office/drawing/2014/main" id="{532F2A02-7FC9-25E4-A4E1-95BF0091F6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2" t="2587" r="3532" b="52704"/>
          <a:stretch/>
        </p:blipFill>
        <p:spPr>
          <a:xfrm>
            <a:off x="3371395" y="1545075"/>
            <a:ext cx="5442995" cy="38563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1754157" y="910701"/>
            <a:ext cx="86209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3000">
                <a:solidFill>
                  <a:prstClr val="black"/>
                </a:solidFill>
                <a:latin typeface="Calibri" panose="020F0502020204030204"/>
              </a:rPr>
              <a:t>Do you remember what you did last week?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75EA50-A3F5-D276-B097-7084423EB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6172" y="1965138"/>
            <a:ext cx="1065725" cy="10500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EAAC05-67BF-2141-A08B-CF3184A62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462" y="2766281"/>
            <a:ext cx="1065724" cy="10500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2C445F-6978-8D30-07B1-27C90E31E556}"/>
              </a:ext>
            </a:extLst>
          </p:cNvPr>
          <p:cNvSpPr txBox="1"/>
          <p:nvPr/>
        </p:nvSpPr>
        <p:spPr>
          <a:xfrm>
            <a:off x="3993712" y="2561548"/>
            <a:ext cx="5862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96EA04-9CFE-BB54-2A17-A9EDC85C2503}"/>
              </a:ext>
            </a:extLst>
          </p:cNvPr>
          <p:cNvSpPr txBox="1"/>
          <p:nvPr/>
        </p:nvSpPr>
        <p:spPr>
          <a:xfrm>
            <a:off x="4954193" y="3360004"/>
            <a:ext cx="5862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E44CC9-6CB8-C319-D757-DE5FB18FC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962" y="3491162"/>
            <a:ext cx="1065724" cy="10500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874377-D6F2-D6C0-7A06-96CE1AB53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964" y="3909493"/>
            <a:ext cx="1065724" cy="10500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5C82A6-F527-1B03-E1AC-71B9682EB745}"/>
              </a:ext>
            </a:extLst>
          </p:cNvPr>
          <p:cNvSpPr txBox="1"/>
          <p:nvPr/>
        </p:nvSpPr>
        <p:spPr>
          <a:xfrm>
            <a:off x="3607042" y="4028628"/>
            <a:ext cx="14439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1900">
                <a:solidFill>
                  <a:prstClr val="black"/>
                </a:solidFill>
                <a:latin typeface="Bradley Hand ITC" panose="03070402050302030203" pitchFamily="66" charset="0"/>
              </a:rPr>
              <a:t>medium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2792EE-BC38-44C6-FFF0-7DB9CD2E9AAF}"/>
              </a:ext>
            </a:extLst>
          </p:cNvPr>
          <p:cNvSpPr txBox="1"/>
          <p:nvPr/>
        </p:nvSpPr>
        <p:spPr>
          <a:xfrm>
            <a:off x="5010416" y="4506484"/>
            <a:ext cx="9228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high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00ED64-143A-1793-D0FA-D67285B30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6764" y="1948259"/>
            <a:ext cx="1065725" cy="10500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38D3DA-BC4F-919D-E688-1BC49D02A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563" y="2256790"/>
            <a:ext cx="1065724" cy="10500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5A8AE7-C531-F206-9FA8-AA7B5551DDC1}"/>
              </a:ext>
            </a:extLst>
          </p:cNvPr>
          <p:cNvSpPr txBox="1"/>
          <p:nvPr/>
        </p:nvSpPr>
        <p:spPr>
          <a:xfrm>
            <a:off x="7549696" y="2616195"/>
            <a:ext cx="5862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0CB257-8BD5-80C3-E2AE-E8006E010BEA}"/>
              </a:ext>
            </a:extLst>
          </p:cNvPr>
          <p:cNvSpPr txBox="1"/>
          <p:nvPr/>
        </p:nvSpPr>
        <p:spPr>
          <a:xfrm>
            <a:off x="6447632" y="2852554"/>
            <a:ext cx="5862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low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2BD426-3017-4BBE-CC14-E80F29E11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534" y="3307552"/>
            <a:ext cx="1065724" cy="10500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B872A7-9FDE-F03E-0760-17D72625B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6763" y="3978415"/>
            <a:ext cx="1065724" cy="10500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778871-2EF7-3DB1-3F04-D715CFB3202B}"/>
              </a:ext>
            </a:extLst>
          </p:cNvPr>
          <p:cNvSpPr txBox="1"/>
          <p:nvPr/>
        </p:nvSpPr>
        <p:spPr>
          <a:xfrm>
            <a:off x="6347041" y="3880592"/>
            <a:ext cx="14439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1900">
                <a:solidFill>
                  <a:prstClr val="black"/>
                </a:solidFill>
                <a:latin typeface="Bradley Hand ITC" panose="03070402050302030203" pitchFamily="66" charset="0"/>
              </a:rPr>
              <a:t>medium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DB5A29-FB56-AAED-793E-DF04C06296A0}"/>
              </a:ext>
            </a:extLst>
          </p:cNvPr>
          <p:cNvSpPr txBox="1"/>
          <p:nvPr/>
        </p:nvSpPr>
        <p:spPr>
          <a:xfrm>
            <a:off x="7432043" y="4544025"/>
            <a:ext cx="9228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330797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96CE6-F587-730A-F3BD-C468F41BD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F87DBCE-BF5F-A2C1-A0B0-C96DCFF3C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039" y="1997303"/>
            <a:ext cx="1410780" cy="1366332"/>
          </a:xfrm>
          <a:prstGeom prst="rect">
            <a:avLst/>
          </a:prstGeom>
        </p:spPr>
      </p:pic>
      <p:pic>
        <p:nvPicPr>
          <p:cNvPr id="19" name="Picture 18" descr="A close-up of a tray&#10;&#10;Description automatically generated">
            <a:extLst>
              <a:ext uri="{FF2B5EF4-FFF2-40B4-BE49-F238E27FC236}">
                <a16:creationId xmlns:a16="http://schemas.microsoft.com/office/drawing/2014/main" id="{83449069-4D02-2B65-09BE-0334592F55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2" t="2587" r="3532" b="52704"/>
          <a:stretch/>
        </p:blipFill>
        <p:spPr>
          <a:xfrm>
            <a:off x="3371395" y="1545075"/>
            <a:ext cx="5442995" cy="38563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391D3C-538E-116D-8030-81B8B6AE71C1}"/>
              </a:ext>
            </a:extLst>
          </p:cNvPr>
          <p:cNvSpPr txBox="1"/>
          <p:nvPr/>
        </p:nvSpPr>
        <p:spPr>
          <a:xfrm>
            <a:off x="1754157" y="910701"/>
            <a:ext cx="86209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3000">
                <a:solidFill>
                  <a:prstClr val="black"/>
                </a:solidFill>
                <a:latin typeface="Calibri" panose="020F0502020204030204"/>
              </a:rPr>
              <a:t>Do you remember what you did last week?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FEE072-1815-1F29-D2AE-7ADB497EE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285" y="3564436"/>
            <a:ext cx="1410780" cy="13663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48CD29-3A93-9430-8425-84B7D804EF13}"/>
              </a:ext>
            </a:extLst>
          </p:cNvPr>
          <p:cNvSpPr txBox="1"/>
          <p:nvPr/>
        </p:nvSpPr>
        <p:spPr>
          <a:xfrm>
            <a:off x="7138265" y="4420220"/>
            <a:ext cx="9228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high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594615-25ED-CBB3-1B0D-979D1E3B1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153" y="1997304"/>
            <a:ext cx="1410780" cy="1366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00DF07-7AD7-A5B1-E456-969ACA11EC6A}"/>
              </a:ext>
            </a:extLst>
          </p:cNvPr>
          <p:cNvSpPr txBox="1"/>
          <p:nvPr/>
        </p:nvSpPr>
        <p:spPr>
          <a:xfrm>
            <a:off x="4209372" y="2805963"/>
            <a:ext cx="5862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3CCA52-57DF-5048-AA41-1431DA59E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039" y="3693832"/>
            <a:ext cx="1410780" cy="13663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DB9FE2-86AE-0AD3-736D-F229DBF070DB}"/>
              </a:ext>
            </a:extLst>
          </p:cNvPr>
          <p:cNvSpPr txBox="1"/>
          <p:nvPr/>
        </p:nvSpPr>
        <p:spPr>
          <a:xfrm>
            <a:off x="4220948" y="4510193"/>
            <a:ext cx="5862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2100">
                <a:solidFill>
                  <a:prstClr val="black"/>
                </a:solidFill>
                <a:latin typeface="Bradley Hand ITC" panose="03070402050302030203" pitchFamily="66" charset="0"/>
              </a:rPr>
              <a:t>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BF6086-0869-6A52-3C14-4B02C84FA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058" y="1997303"/>
            <a:ext cx="1410780" cy="1366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72035B-5969-9D39-787D-202678964E2F}"/>
              </a:ext>
            </a:extLst>
          </p:cNvPr>
          <p:cNvSpPr txBox="1"/>
          <p:nvPr/>
        </p:nvSpPr>
        <p:spPr>
          <a:xfrm>
            <a:off x="6180589" y="2820930"/>
            <a:ext cx="14439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GB" sz="1900">
                <a:solidFill>
                  <a:prstClr val="black"/>
                </a:solidFill>
                <a:latin typeface="Bradley Hand ITC" panose="03070402050302030203" pitchFamily="66" charset="0"/>
              </a:rPr>
              <a:t>medium</a:t>
            </a:r>
          </a:p>
        </p:txBody>
      </p:sp>
    </p:spTree>
    <p:extLst>
      <p:ext uri="{BB962C8B-B14F-4D97-AF65-F5344CB8AC3E}">
        <p14:creationId xmlns:p14="http://schemas.microsoft.com/office/powerpoint/2010/main" val="4167723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A11FB9-9289-5512-B751-A80286D73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932" y="1177971"/>
            <a:ext cx="8935655" cy="56800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4A3109-9C16-9FA0-F224-34C7A87E30FC}"/>
              </a:ext>
            </a:extLst>
          </p:cNvPr>
          <p:cNvSpPr txBox="1"/>
          <p:nvPr/>
        </p:nvSpPr>
        <p:spPr>
          <a:xfrm>
            <a:off x="235956" y="82735"/>
            <a:ext cx="117200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Today, we are going to look at our results and draw some graphs to show them!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E00045-B230-A9BB-C7C5-A299E5627617}"/>
              </a:ext>
            </a:extLst>
          </p:cNvPr>
          <p:cNvSpPr/>
          <p:nvPr/>
        </p:nvSpPr>
        <p:spPr>
          <a:xfrm>
            <a:off x="3701667" y="4869455"/>
            <a:ext cx="1443210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6EEBD-D8C3-B538-1ACB-4D754020467E}"/>
              </a:ext>
            </a:extLst>
          </p:cNvPr>
          <p:cNvSpPr/>
          <p:nvPr/>
        </p:nvSpPr>
        <p:spPr>
          <a:xfrm>
            <a:off x="5742043" y="4869454"/>
            <a:ext cx="1443210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47F3CC-4020-5CFB-B2C6-C19F49AACC9B}"/>
              </a:ext>
            </a:extLst>
          </p:cNvPr>
          <p:cNvSpPr/>
          <p:nvPr/>
        </p:nvSpPr>
        <p:spPr>
          <a:xfrm>
            <a:off x="7478616" y="3646584"/>
            <a:ext cx="1443210" cy="2808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4246C3-2E71-CF8C-2119-156A58C9EA5D}"/>
              </a:ext>
            </a:extLst>
          </p:cNvPr>
          <p:cNvSpPr/>
          <p:nvPr/>
        </p:nvSpPr>
        <p:spPr>
          <a:xfrm>
            <a:off x="9503883" y="1000699"/>
            <a:ext cx="1751682" cy="56800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99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DA9A7-3690-F253-1316-D8F84E767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683" y="120332"/>
            <a:ext cx="6578938" cy="1924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2FD53D-3569-3F3B-9D90-31B25E6D2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215" y="2146382"/>
            <a:ext cx="5131064" cy="4591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9C12B3-1AE4-5AD3-E8E6-647372D5D346}"/>
              </a:ext>
            </a:extLst>
          </p:cNvPr>
          <p:cNvSpPr txBox="1"/>
          <p:nvPr/>
        </p:nvSpPr>
        <p:spPr>
          <a:xfrm>
            <a:off x="4138065" y="1425226"/>
            <a:ext cx="781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  <a:latin typeface="Grotesque" panose="020F0502020204030204" pitchFamily="34" charset="0"/>
              </a:rPr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D0F860-EDAA-5B83-178C-727C9C17139B}"/>
              </a:ext>
            </a:extLst>
          </p:cNvPr>
          <p:cNvSpPr/>
          <p:nvPr/>
        </p:nvSpPr>
        <p:spPr>
          <a:xfrm>
            <a:off x="4043190" y="4538949"/>
            <a:ext cx="1090670" cy="147626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AB6A5E-79E6-71B4-45E9-E1DBB9BA22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287" t="63587" r="46108" b="10203"/>
          <a:stretch/>
        </p:blipFill>
        <p:spPr>
          <a:xfrm>
            <a:off x="657498" y="942468"/>
            <a:ext cx="1394351" cy="148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3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0B8909-A011-9EE7-8C2B-A4C931254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65" y="99838"/>
            <a:ext cx="11226697" cy="27428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9B873E-84EE-78A1-A28F-A3F215D78B72}"/>
              </a:ext>
            </a:extLst>
          </p:cNvPr>
          <p:cNvSpPr txBox="1"/>
          <p:nvPr/>
        </p:nvSpPr>
        <p:spPr>
          <a:xfrm>
            <a:off x="219828" y="2842662"/>
            <a:ext cx="118766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solidFill>
                  <a:srgbClr val="00B050"/>
                </a:solidFill>
              </a:rPr>
              <a:t>1) Which concentration was best for germination?</a:t>
            </a:r>
          </a:p>
          <a:p>
            <a:endParaRPr lang="en-GB" sz="3000" dirty="0">
              <a:solidFill>
                <a:srgbClr val="00B050"/>
              </a:solidFill>
            </a:endParaRPr>
          </a:p>
          <a:p>
            <a:r>
              <a:rPr lang="en-GB" sz="3000" dirty="0">
                <a:solidFill>
                  <a:srgbClr val="00B050"/>
                </a:solidFill>
              </a:rPr>
              <a:t>2) Is there a </a:t>
            </a:r>
            <a:r>
              <a:rPr lang="en-GB" sz="3000" dirty="0">
                <a:solidFill>
                  <a:srgbClr val="FF0000"/>
                </a:solidFill>
              </a:rPr>
              <a:t>pattern</a:t>
            </a:r>
            <a:r>
              <a:rPr lang="en-GB" sz="3000" dirty="0">
                <a:solidFill>
                  <a:srgbClr val="00B050"/>
                </a:solidFill>
              </a:rPr>
              <a:t> in your results?</a:t>
            </a:r>
          </a:p>
          <a:p>
            <a:endParaRPr lang="en-GB" sz="3000" dirty="0">
              <a:solidFill>
                <a:srgbClr val="00B050"/>
              </a:solidFill>
            </a:endParaRPr>
          </a:p>
          <a:p>
            <a:r>
              <a:rPr lang="en-GB" sz="3000" dirty="0">
                <a:solidFill>
                  <a:srgbClr val="00B050"/>
                </a:solidFill>
              </a:rPr>
              <a:t>     </a:t>
            </a:r>
            <a:r>
              <a:rPr lang="en-GB" sz="3000" dirty="0">
                <a:solidFill>
                  <a:srgbClr val="FF0000"/>
                </a:solidFill>
              </a:rPr>
              <a:t>What happened to the number of germinated seeds as the </a:t>
            </a:r>
          </a:p>
          <a:p>
            <a:r>
              <a:rPr lang="en-GB" sz="3000" dirty="0">
                <a:solidFill>
                  <a:srgbClr val="FF0000"/>
                </a:solidFill>
              </a:rPr>
              <a:t>     concentrations got stronger?</a:t>
            </a:r>
          </a:p>
          <a:p>
            <a:endParaRPr lang="en-GB" sz="3000" dirty="0">
              <a:solidFill>
                <a:srgbClr val="FF0000"/>
              </a:solidFill>
            </a:endParaRPr>
          </a:p>
          <a:p>
            <a:r>
              <a:rPr lang="en-GB" sz="3000" dirty="0">
                <a:solidFill>
                  <a:srgbClr val="FF0000"/>
                </a:solidFill>
              </a:rPr>
              <a:t>     As the concentrations got stronger, the number of germinated seeds…</a:t>
            </a:r>
          </a:p>
          <a:p>
            <a:endParaRPr lang="en-GB" sz="3000" dirty="0">
              <a:solidFill>
                <a:srgbClr val="FF0000"/>
              </a:solidFill>
            </a:endParaRPr>
          </a:p>
          <a:p>
            <a:endParaRPr lang="en-GB" sz="3000" dirty="0"/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88448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C89111-E99F-B0F1-CE7C-28B963624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0061"/>
            <a:ext cx="6000951" cy="6537878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E6B9D5E-8F49-631E-DD71-DF61E45D6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18" y="711037"/>
            <a:ext cx="4232736" cy="271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B4CB0F-36CD-F40B-201F-5BDA432ACBB1}"/>
              </a:ext>
            </a:extLst>
          </p:cNvPr>
          <p:cNvSpPr/>
          <p:nvPr/>
        </p:nvSpPr>
        <p:spPr>
          <a:xfrm>
            <a:off x="7359268" y="4054208"/>
            <a:ext cx="418641" cy="1608462"/>
          </a:xfrm>
          <a:prstGeom prst="rect">
            <a:avLst/>
          </a:prstGeom>
          <a:solidFill>
            <a:srgbClr val="00B0F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3846AB-D277-72A6-8C83-E8F56F1AF242}"/>
              </a:ext>
            </a:extLst>
          </p:cNvPr>
          <p:cNvSpPr txBox="1"/>
          <p:nvPr/>
        </p:nvSpPr>
        <p:spPr>
          <a:xfrm>
            <a:off x="336656" y="3888931"/>
            <a:ext cx="563448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solidFill>
                  <a:srgbClr val="FF0000"/>
                </a:solidFill>
              </a:rPr>
              <a:t>One person can draw a graph for the </a:t>
            </a:r>
            <a:r>
              <a:rPr lang="en-GB" sz="3000" b="1" dirty="0">
                <a:solidFill>
                  <a:srgbClr val="FF0000"/>
                </a:solidFill>
              </a:rPr>
              <a:t>medium</a:t>
            </a:r>
            <a:r>
              <a:rPr lang="en-GB" sz="3000" dirty="0">
                <a:solidFill>
                  <a:srgbClr val="FF0000"/>
                </a:solidFill>
              </a:rPr>
              <a:t> concentration.</a:t>
            </a:r>
          </a:p>
          <a:p>
            <a:endParaRPr lang="en-GB" sz="3000" dirty="0">
              <a:solidFill>
                <a:srgbClr val="FF0000"/>
              </a:solidFill>
            </a:endParaRPr>
          </a:p>
          <a:p>
            <a:r>
              <a:rPr lang="en-GB" sz="3000" dirty="0">
                <a:solidFill>
                  <a:srgbClr val="FF0000"/>
                </a:solidFill>
              </a:rPr>
              <a:t>The other person can draw a graph for the </a:t>
            </a:r>
            <a:r>
              <a:rPr lang="en-GB" sz="3000" b="1" dirty="0">
                <a:solidFill>
                  <a:srgbClr val="FF0000"/>
                </a:solidFill>
              </a:rPr>
              <a:t>high</a:t>
            </a:r>
            <a:r>
              <a:rPr lang="en-GB" sz="3000" dirty="0">
                <a:solidFill>
                  <a:srgbClr val="FF0000"/>
                </a:solidFill>
              </a:rPr>
              <a:t> concentration.</a:t>
            </a:r>
          </a:p>
        </p:txBody>
      </p:sp>
    </p:spTree>
    <p:extLst>
      <p:ext uri="{BB962C8B-B14F-4D97-AF65-F5344CB8AC3E}">
        <p14:creationId xmlns:p14="http://schemas.microsoft.com/office/powerpoint/2010/main" val="364443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008785-287A-BA0B-4A6E-EAD90284D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46" y="200143"/>
            <a:ext cx="11483802" cy="236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5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2810646" y="111928"/>
            <a:ext cx="6570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What are we going to do next?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92B2DA-AF67-5A49-ADE2-19F37799356E}"/>
              </a:ext>
            </a:extLst>
          </p:cNvPr>
          <p:cNvSpPr txBox="1"/>
          <p:nvPr/>
        </p:nvSpPr>
        <p:spPr>
          <a:xfrm>
            <a:off x="434001" y="1131671"/>
            <a:ext cx="11023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You can try your own experiment now!</a:t>
            </a:r>
          </a:p>
          <a:p>
            <a:endParaRPr lang="en-GB" sz="3600" dirty="0"/>
          </a:p>
          <a:p>
            <a:r>
              <a:rPr lang="en-GB" sz="3600" dirty="0"/>
              <a:t>You can use different liquids or different</a:t>
            </a:r>
          </a:p>
          <a:p>
            <a:r>
              <a:rPr lang="en-GB" sz="3600" dirty="0"/>
              <a:t>strengths of the same liquid.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7A7CD-39EA-586C-0F74-B1F32050EA4B}"/>
              </a:ext>
            </a:extLst>
          </p:cNvPr>
          <p:cNvSpPr>
            <a:spLocks noChangeAspect="1"/>
          </p:cNvSpPr>
          <p:nvPr/>
        </p:nvSpPr>
        <p:spPr>
          <a:xfrm>
            <a:off x="9776266" y="1445675"/>
            <a:ext cx="2076848" cy="2076848"/>
          </a:xfrm>
          <a:prstGeom prst="ellipse">
            <a:avLst/>
          </a:prstGeom>
          <a:solidFill>
            <a:srgbClr val="FFFEFB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group of beakers with blue liquid&#10;&#10;Description automatically generated">
            <a:extLst>
              <a:ext uri="{FF2B5EF4-FFF2-40B4-BE49-F238E27FC236}">
                <a16:creationId xmlns:a16="http://schemas.microsoft.com/office/drawing/2014/main" id="{DFD6FD72-0170-13CA-6989-362659801A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2" r="60225" b="44810"/>
          <a:stretch/>
        </p:blipFill>
        <p:spPr>
          <a:xfrm>
            <a:off x="7018218" y="3836527"/>
            <a:ext cx="2883275" cy="2885996"/>
          </a:xfrm>
          <a:prstGeom prst="rect">
            <a:avLst/>
          </a:prstGeom>
        </p:spPr>
      </p:pic>
      <p:sp>
        <p:nvSpPr>
          <p:cNvPr id="5" name="Arc 4">
            <a:extLst>
              <a:ext uri="{FF2B5EF4-FFF2-40B4-BE49-F238E27FC236}">
                <a16:creationId xmlns:a16="http://schemas.microsoft.com/office/drawing/2014/main" id="{E8D33B21-932E-AE2C-CEF4-CF4FC828B20F}"/>
              </a:ext>
            </a:extLst>
          </p:cNvPr>
          <p:cNvSpPr/>
          <p:nvPr/>
        </p:nvSpPr>
        <p:spPr>
          <a:xfrm flipH="1">
            <a:off x="8810098" y="2658301"/>
            <a:ext cx="1555770" cy="1878449"/>
          </a:xfrm>
          <a:prstGeom prst="arc">
            <a:avLst>
              <a:gd name="adj1" fmla="val 16200000"/>
              <a:gd name="adj2" fmla="val 74934"/>
            </a:avLst>
          </a:prstGeom>
          <a:ln w="31750">
            <a:solidFill>
              <a:schemeClr val="tx1">
                <a:lumMod val="65000"/>
                <a:lumOff val="3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12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7C657C9-6650-B289-C50C-138AB6CBBDDC}"/>
              </a:ext>
            </a:extLst>
          </p:cNvPr>
          <p:cNvSpPr>
            <a:spLocks noChangeAspect="1"/>
          </p:cNvSpPr>
          <p:nvPr/>
        </p:nvSpPr>
        <p:spPr>
          <a:xfrm>
            <a:off x="2758589" y="1373886"/>
            <a:ext cx="4719933" cy="4653025"/>
          </a:xfrm>
          <a:prstGeom prst="ellipse">
            <a:avLst/>
          </a:prstGeom>
          <a:solidFill>
            <a:srgbClr val="FFFEFB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ACB83E-6F7A-0D57-D3FC-048555611528}"/>
              </a:ext>
            </a:extLst>
          </p:cNvPr>
          <p:cNvSpPr txBox="1"/>
          <p:nvPr/>
        </p:nvSpPr>
        <p:spPr>
          <a:xfrm>
            <a:off x="198073" y="332265"/>
            <a:ext cx="117959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/>
              <a:t>Remember to count 10 seeds and label your filter paper.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517F32-892C-2E06-05AB-CC85C1E1D8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4518513" y="2918756"/>
            <a:ext cx="600043" cy="462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571C41-098A-8641-3959-0C84F0DB2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3444653" y="2412532"/>
            <a:ext cx="600043" cy="4629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01F14B-3CA7-D42A-9E5A-8D6390B06A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4998378" y="1780566"/>
            <a:ext cx="600043" cy="462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E0BD7B-F15E-674D-78A9-2C62D673A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5795979" y="2291790"/>
            <a:ext cx="600043" cy="4629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641A9F-7F35-0CB6-4C41-3A1259CF6B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3865855" y="3892946"/>
            <a:ext cx="600043" cy="4629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790B6A-693F-8762-91E3-C232DF00A0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5058027" y="3939246"/>
            <a:ext cx="600043" cy="462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D016C4-4981-CCB8-FC3F-0371C7F0A8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6351964" y="3237410"/>
            <a:ext cx="600043" cy="4629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EF74E-9E11-FFD1-6FDF-20C8827ABD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3024458" y="3505198"/>
            <a:ext cx="600043" cy="462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26CED5-724C-192A-0D5E-D65B50740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5978501" y="4334717"/>
            <a:ext cx="600043" cy="4629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DE24F1-EF32-19FE-33A0-6AF952029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107" r="88752" b="17240"/>
          <a:stretch/>
        </p:blipFill>
        <p:spPr>
          <a:xfrm>
            <a:off x="4465898" y="5243328"/>
            <a:ext cx="600043" cy="46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55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97853B-9271-2DC8-41B3-2A23839BD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2" y="1683877"/>
            <a:ext cx="7479587" cy="50456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2D2A52-FB0F-81AD-7753-4B76AB94F477}"/>
              </a:ext>
            </a:extLst>
          </p:cNvPr>
          <p:cNvSpPr/>
          <p:nvPr/>
        </p:nvSpPr>
        <p:spPr>
          <a:xfrm>
            <a:off x="2746624" y="2845942"/>
            <a:ext cx="1191803" cy="688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FFE777-6F8E-16C4-D3FD-35A3FD41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840" y="128427"/>
            <a:ext cx="1625684" cy="12446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6F1546-4A6B-F196-307F-D3C904664196}"/>
              </a:ext>
            </a:extLst>
          </p:cNvPr>
          <p:cNvSpPr txBox="1"/>
          <p:nvPr/>
        </p:nvSpPr>
        <p:spPr>
          <a:xfrm>
            <a:off x="3435403" y="117990"/>
            <a:ext cx="70397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Cells are like Lego bricks. </a:t>
            </a:r>
          </a:p>
          <a:p>
            <a:pPr defTabSz="685800"/>
            <a:r>
              <a:rPr lang="en-GB" sz="24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Just like you can use lots of Lego bricks to make complicated models, every living thing is made up of cells – but cells are tiny!</a:t>
            </a:r>
          </a:p>
          <a:p>
            <a:pPr defTabSz="685800"/>
            <a:endParaRPr lang="en-GB" sz="2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97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4667EBD-B9F7-592D-9503-9F528C3E2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39814"/>
            <a:ext cx="9144000" cy="477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513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56019" y="1905292"/>
            <a:ext cx="2430270" cy="10156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6000" b="1"/>
              <a:t>Cells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5642" y="4606839"/>
            <a:ext cx="6480719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GB" sz="2400">
                <a:solidFill>
                  <a:prstClr val="black"/>
                </a:solidFill>
                <a:latin typeface="Calibri"/>
              </a:rPr>
              <a:t>Watch the video and write down </a:t>
            </a:r>
            <a:r>
              <a:rPr lang="en-GB" sz="2400" b="1">
                <a:solidFill>
                  <a:prstClr val="black"/>
                </a:solidFill>
                <a:latin typeface="Calibri"/>
              </a:rPr>
              <a:t>two things </a:t>
            </a:r>
            <a:r>
              <a:rPr lang="en-GB" sz="2400">
                <a:solidFill>
                  <a:prstClr val="black"/>
                </a:solidFill>
                <a:latin typeface="Calibri"/>
              </a:rPr>
              <a:t>you would find in both a plant and an animal cell.</a:t>
            </a:r>
          </a:p>
        </p:txBody>
      </p:sp>
      <p:sp>
        <p:nvSpPr>
          <p:cNvPr id="3" name="Diamond 2">
            <a:hlinkClick r:id="rId3"/>
          </p:cNvPr>
          <p:cNvSpPr/>
          <p:nvPr/>
        </p:nvSpPr>
        <p:spPr>
          <a:xfrm>
            <a:off x="5454133" y="3279773"/>
            <a:ext cx="1854219" cy="972108"/>
          </a:xfrm>
          <a:prstGeom prst="diamond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GB" sz="21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58323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E6180B-8C4D-4CDE-B970-84278C7132D8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7" t="22027" r="22764" b="14295"/>
          <a:stretch/>
        </p:blipFill>
        <p:spPr bwMode="auto">
          <a:xfrm>
            <a:off x="451692" y="338723"/>
            <a:ext cx="11193137" cy="60069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74DEE50-012A-C8A7-BB98-FFB16C9DACD3}"/>
              </a:ext>
            </a:extLst>
          </p:cNvPr>
          <p:cNvCxnSpPr>
            <a:cxnSpLocks/>
          </p:cNvCxnSpPr>
          <p:nvPr/>
        </p:nvCxnSpPr>
        <p:spPr>
          <a:xfrm flipV="1">
            <a:off x="7080144" y="1486222"/>
            <a:ext cx="2273176" cy="26683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A2F123-D654-3240-67EA-C0243FD1B07C}"/>
              </a:ext>
            </a:extLst>
          </p:cNvPr>
          <p:cNvCxnSpPr>
            <a:cxnSpLocks/>
          </p:cNvCxnSpPr>
          <p:nvPr/>
        </p:nvCxnSpPr>
        <p:spPr>
          <a:xfrm flipV="1">
            <a:off x="7293849" y="1874135"/>
            <a:ext cx="1861168" cy="517334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A0739A-F3A6-A747-303F-558440815AA0}"/>
              </a:ext>
            </a:extLst>
          </p:cNvPr>
          <p:cNvCxnSpPr>
            <a:cxnSpLocks/>
          </p:cNvCxnSpPr>
          <p:nvPr/>
        </p:nvCxnSpPr>
        <p:spPr>
          <a:xfrm flipH="1">
            <a:off x="4043190" y="2368542"/>
            <a:ext cx="1620821" cy="74938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1AE1FC7-8291-F620-6CBA-495F503A9D45}"/>
              </a:ext>
            </a:extLst>
          </p:cNvPr>
          <p:cNvCxnSpPr>
            <a:cxnSpLocks/>
          </p:cNvCxnSpPr>
          <p:nvPr/>
        </p:nvCxnSpPr>
        <p:spPr>
          <a:xfrm flipV="1">
            <a:off x="7309942" y="2693142"/>
            <a:ext cx="2131513" cy="203519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B0742C-A4D0-64F6-747A-A8E6AB1D03C0}"/>
              </a:ext>
            </a:extLst>
          </p:cNvPr>
          <p:cNvCxnSpPr>
            <a:cxnSpLocks/>
          </p:cNvCxnSpPr>
          <p:nvPr/>
        </p:nvCxnSpPr>
        <p:spPr>
          <a:xfrm flipV="1">
            <a:off x="7309942" y="1990618"/>
            <a:ext cx="2255589" cy="905724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7C02C5-E208-3A73-4940-BE2E1B6BDE34}"/>
              </a:ext>
            </a:extLst>
          </p:cNvPr>
          <p:cNvCxnSpPr>
            <a:cxnSpLocks/>
          </p:cNvCxnSpPr>
          <p:nvPr/>
        </p:nvCxnSpPr>
        <p:spPr>
          <a:xfrm flipV="1">
            <a:off x="7232845" y="2826222"/>
            <a:ext cx="2461998" cy="51599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135C485-E984-68ED-70B4-5559F08EABF1}"/>
              </a:ext>
            </a:extLst>
          </p:cNvPr>
          <p:cNvCxnSpPr>
            <a:cxnSpLocks/>
          </p:cNvCxnSpPr>
          <p:nvPr/>
        </p:nvCxnSpPr>
        <p:spPr>
          <a:xfrm flipH="1" flipV="1">
            <a:off x="3740896" y="3084220"/>
            <a:ext cx="2077350" cy="25799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2B7EF0A-AB89-25BB-B096-EAC9E7506724}"/>
              </a:ext>
            </a:extLst>
          </p:cNvPr>
          <p:cNvCxnSpPr>
            <a:cxnSpLocks/>
          </p:cNvCxnSpPr>
          <p:nvPr/>
        </p:nvCxnSpPr>
        <p:spPr>
          <a:xfrm flipH="1" flipV="1">
            <a:off x="1564395" y="3342219"/>
            <a:ext cx="4353003" cy="43439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F55E4F6-2B70-ACFF-8F31-2AB0489B4063}"/>
              </a:ext>
            </a:extLst>
          </p:cNvPr>
          <p:cNvCxnSpPr>
            <a:cxnSpLocks/>
          </p:cNvCxnSpPr>
          <p:nvPr/>
        </p:nvCxnSpPr>
        <p:spPr>
          <a:xfrm flipV="1">
            <a:off x="7071028" y="3192821"/>
            <a:ext cx="2819481" cy="62648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27BB13D-1C8B-268E-BE1C-A068BDD2C8B3}"/>
              </a:ext>
            </a:extLst>
          </p:cNvPr>
          <p:cNvCxnSpPr>
            <a:cxnSpLocks/>
          </p:cNvCxnSpPr>
          <p:nvPr/>
        </p:nvCxnSpPr>
        <p:spPr>
          <a:xfrm flipV="1">
            <a:off x="7071028" y="3685339"/>
            <a:ext cx="3262794" cy="551201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5EED596-D1A7-B67C-E750-83F35F94C975}"/>
              </a:ext>
            </a:extLst>
          </p:cNvPr>
          <p:cNvSpPr txBox="1"/>
          <p:nvPr/>
        </p:nvSpPr>
        <p:spPr>
          <a:xfrm>
            <a:off x="2049592" y="5022112"/>
            <a:ext cx="2167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dirty="0">
                <a:solidFill>
                  <a:srgbClr val="FF0000"/>
                </a:solidFill>
                <a:latin typeface="Calibri"/>
              </a:rPr>
              <a:t>an animal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12F48E7-4D02-D3F9-95D9-C1D20923F3B1}"/>
              </a:ext>
            </a:extLst>
          </p:cNvPr>
          <p:cNvSpPr txBox="1"/>
          <p:nvPr/>
        </p:nvSpPr>
        <p:spPr>
          <a:xfrm>
            <a:off x="8726184" y="5004293"/>
            <a:ext cx="2167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dirty="0">
                <a:solidFill>
                  <a:srgbClr val="FF0000"/>
                </a:solidFill>
                <a:latin typeface="Calibri"/>
              </a:rPr>
              <a:t>a plant</a:t>
            </a:r>
          </a:p>
        </p:txBody>
      </p:sp>
    </p:spTree>
    <p:extLst>
      <p:ext uri="{BB962C8B-B14F-4D97-AF65-F5344CB8AC3E}">
        <p14:creationId xmlns:p14="http://schemas.microsoft.com/office/powerpoint/2010/main" val="336136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2E8682-A49E-9759-F551-9228200044A4}"/>
              </a:ext>
            </a:extLst>
          </p:cNvPr>
          <p:cNvSpPr txBox="1"/>
          <p:nvPr/>
        </p:nvSpPr>
        <p:spPr>
          <a:xfrm>
            <a:off x="9013862" y="6174770"/>
            <a:ext cx="1243173" cy="380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>
                <a:solidFill>
                  <a:prstClr val="black"/>
                </a:solidFill>
                <a:latin typeface="Calibri" panose="020F0502020204030204"/>
                <a:hlinkClick r:id="rId2"/>
              </a:rPr>
              <a:t>Bitesize</a:t>
            </a:r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782524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2f9599-25f5-4c6a-b45b-e7785a36c7be">
      <Terms xmlns="http://schemas.microsoft.com/office/infopath/2007/PartnerControls"/>
    </lcf76f155ced4ddcb4097134ff3c332f>
    <TaxCatchAll xmlns="26cc5f72-c381-4ce3-b7ce-849aff8e93e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0039EAA38F704AA058ADE4B463F7AE" ma:contentTypeVersion="12" ma:contentTypeDescription="Create a new document." ma:contentTypeScope="" ma:versionID="070f8a87abeb088148987c54cbe27714">
  <xsd:schema xmlns:xsd="http://www.w3.org/2001/XMLSchema" xmlns:xs="http://www.w3.org/2001/XMLSchema" xmlns:p="http://schemas.microsoft.com/office/2006/metadata/properties" xmlns:ns2="742f9599-25f5-4c6a-b45b-e7785a36c7be" xmlns:ns3="26cc5f72-c381-4ce3-b7ce-849aff8e93e7" targetNamespace="http://schemas.microsoft.com/office/2006/metadata/properties" ma:root="true" ma:fieldsID="6a6e1d04a7ce66ea7d9d0b1d88d6ab47" ns2:_="" ns3:_="">
    <xsd:import namespace="742f9599-25f5-4c6a-b45b-e7785a36c7be"/>
    <xsd:import namespace="26cc5f72-c381-4ce3-b7ce-849aff8e93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f9599-25f5-4c6a-b45b-e7785a36c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c7af76c-f141-45ca-ae1a-4959eb0cbd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cc5f72-c381-4ce3-b7ce-849aff8e93e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05634cfd-2a95-4eca-bf2b-dd1dfc72a9cc}" ma:internalName="TaxCatchAll" ma:showField="CatchAllData" ma:web="26cc5f72-c381-4ce3-b7ce-849aff8e93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FAF26E-0EF8-48F8-8480-49B4A43804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1121CE-8A9C-4C35-BD8A-39DDD863358C}">
  <ds:schemaRefs>
    <ds:schemaRef ds:uri="http://schemas.microsoft.com/office/2006/documentManagement/types"/>
    <ds:schemaRef ds:uri="http://purl.org/dc/dcmitype/"/>
    <ds:schemaRef ds:uri="742f9599-25f5-4c6a-b45b-e7785a36c7be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26cc5f72-c381-4ce3-b7ce-849aff8e93e7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1DB745E-474A-46A5-A80F-A929FA9606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2f9599-25f5-4c6a-b45b-e7785a36c7be"/>
    <ds:schemaRef ds:uri="26cc5f72-c381-4ce3-b7ce-849aff8e93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466</Words>
  <Application>Microsoft Office PowerPoint</Application>
  <PresentationFormat>Widescreen</PresentationFormat>
  <Paragraphs>58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Arial Rounded MT Bold</vt:lpstr>
      <vt:lpstr>Bradley Hand ITC</vt:lpstr>
      <vt:lpstr>Calibri</vt:lpstr>
      <vt:lpstr>Calibri Light</vt:lpstr>
      <vt:lpstr>Grotesque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Todd (Chemistry)</dc:creator>
  <cp:lastModifiedBy>Neil Todd (Chemistry)</cp:lastModifiedBy>
  <cp:revision>2</cp:revision>
  <dcterms:created xsi:type="dcterms:W3CDTF">2023-11-28T11:26:52Z</dcterms:created>
  <dcterms:modified xsi:type="dcterms:W3CDTF">2024-01-10T11:41:16Z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0x010100B50039EAA38F704AA058ADE4B463F7AE</vt:lpwstr>
  </property>
  <property fmtid="{D5CDD505-2E9C-101B-9397-08002B2CF9AE}" pid="3" name="MediaServiceImageTags">
    <vt:lpwstr/>
  </property>
</Properties>
</file>